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3" r:id="rId6"/>
    <p:sldId id="260" r:id="rId7"/>
    <p:sldId id="264" r:id="rId8"/>
    <p:sldId id="261" r:id="rId9"/>
    <p:sldId id="262" r:id="rId10"/>
  </p:sldIdLst>
  <p:sldSz cx="9144000" cy="5143500" type="screen16x9"/>
  <p:notesSz cx="6858000" cy="9144000"/>
  <p:embeddedFontLst>
    <p:embeddedFont>
      <p:font typeface="Lato" charset="0"/>
      <p:regular r:id="rId12"/>
      <p:bold r:id="rId13"/>
      <p:italic r:id="rId14"/>
      <p:boldItalic r:id="rId15"/>
    </p:embeddedFont>
    <p:embeddedFont>
      <p:font typeface="Montserrat"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4" d="100"/>
          <a:sy n="84" d="100"/>
        </p:scale>
        <p:origin x="-690" y="-3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404370213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5bdbae23bd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5bdbae23bd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5bdbae23bd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5bdbae23bd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5bdbae23bd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5bdbae23bd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bdbae23bd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bdbae23bd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5bdbae23bd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5bdbae23bd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5bdbae23bd_0_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5bdbae23bd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Google Shape;17;p2"/>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Google Shape;18;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 name="Google Shape;39;p3"/>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45;p4"/>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Google Shape;46;p4"/>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Google Shape;4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52;p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Google Shape;53;p5"/>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Google Shape;54;p5"/>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6"/>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Google Shape;6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 name="Google Shape;66;p7"/>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Google Shape;67;p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Google Shape;68;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8"/>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8"/>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8"/>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 name="Google Shape;89;p8"/>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Google Shape;9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9"/>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Google Shape;96;p9"/>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Google Shape;97;p9"/>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10"/>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104" name="Google Shape;10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1"/>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1"/>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1"/>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1"/>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1"/>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1"/>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1"/>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1"/>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1"/>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1"/>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11"/>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Google Shape;12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Google Shape;12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3"/>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Does fear speed up time?</a:t>
            </a:r>
            <a:endParaRPr dirty="0"/>
          </a:p>
        </p:txBody>
      </p:sp>
      <p:sp>
        <p:nvSpPr>
          <p:cNvPr id="135" name="Google Shape;135;p13"/>
          <p:cNvSpPr txBox="1">
            <a:spLocks noGrp="1"/>
          </p:cNvSpPr>
          <p:nvPr>
            <p:ph type="subTitle" idx="1"/>
          </p:nvPr>
        </p:nvSpPr>
        <p:spPr>
          <a:xfrm>
            <a:off x="6494225" y="3924925"/>
            <a:ext cx="2060400" cy="50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By: Ani Mazmanyan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4"/>
          <p:cNvSpPr txBox="1">
            <a:spLocks noGrp="1"/>
          </p:cNvSpPr>
          <p:nvPr>
            <p:ph type="title"/>
          </p:nvPr>
        </p:nvSpPr>
        <p:spPr>
          <a:xfrm>
            <a:off x="1297500" y="180200"/>
            <a:ext cx="7038900" cy="116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Times New Roman"/>
                <a:ea typeface="Times New Roman"/>
                <a:cs typeface="Times New Roman"/>
                <a:sym typeface="Times New Roman"/>
              </a:rPr>
              <a:t>“Fear and time: Fear speeds up the internal clock” By: Sophie Fayolle, Sandrine Gil, Sylvie Droit-Volet</a:t>
            </a:r>
            <a:endParaRPr>
              <a:latin typeface="Times New Roman"/>
              <a:ea typeface="Times New Roman"/>
              <a:cs typeface="Times New Roman"/>
              <a:sym typeface="Times New Roman"/>
            </a:endParaRPr>
          </a:p>
        </p:txBody>
      </p:sp>
      <p:sp>
        <p:nvSpPr>
          <p:cNvPr id="141" name="Google Shape;141;p14"/>
          <p:cNvSpPr txBox="1">
            <a:spLocks noGrp="1"/>
          </p:cNvSpPr>
          <p:nvPr>
            <p:ph type="body" idx="1"/>
          </p:nvPr>
        </p:nvSpPr>
        <p:spPr>
          <a:xfrm>
            <a:off x="338250" y="1068525"/>
            <a:ext cx="8467500" cy="333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dirty="0">
                <a:latin typeface="Times New Roman"/>
                <a:ea typeface="Times New Roman"/>
                <a:cs typeface="Times New Roman"/>
                <a:sym typeface="Times New Roman"/>
              </a:rPr>
              <a:t>Summary</a:t>
            </a:r>
            <a:endParaRPr sz="1400" dirty="0">
              <a:latin typeface="Times New Roman"/>
              <a:ea typeface="Times New Roman"/>
              <a:cs typeface="Times New Roman"/>
              <a:sym typeface="Times New Roman"/>
            </a:endParaRPr>
          </a:p>
          <a:p>
            <a:pPr marL="0" lvl="0" indent="0">
              <a:lnSpc>
                <a:spcPct val="200000"/>
              </a:lnSpc>
              <a:spcBef>
                <a:spcPts val="1600"/>
              </a:spcBef>
              <a:spcAft>
                <a:spcPts val="1600"/>
              </a:spcAft>
              <a:buNone/>
            </a:pPr>
            <a:r>
              <a:rPr lang="en-US" sz="1400" dirty="0">
                <a:latin typeface="Times New Roman"/>
                <a:ea typeface="Times New Roman"/>
                <a:cs typeface="Times New Roman"/>
                <a:sym typeface="Times New Roman"/>
              </a:rPr>
              <a:t>Temporal judgments including period, order, and simultaneity are subject to alterations.  Fear is an indispensable human emotion.  Over the years, researchers have conducted numerous studies with regard to fear and time distortion.   These studies focused on the impact of emotions on human perception of time. Emotions alter humans' perception of time.</a:t>
            </a:r>
            <a:r>
              <a:rPr lang="en" sz="1400" dirty="0" smtClean="0">
                <a:latin typeface="Times New Roman"/>
                <a:ea typeface="Times New Roman"/>
                <a:cs typeface="Times New Roman"/>
                <a:sym typeface="Times New Roman"/>
              </a:rPr>
              <a:t>The primary focus of the study will be to </a:t>
            </a:r>
            <a:r>
              <a:rPr lang="en" sz="1400" dirty="0">
                <a:latin typeface="Times New Roman"/>
                <a:ea typeface="Times New Roman"/>
                <a:cs typeface="Times New Roman"/>
                <a:sym typeface="Times New Roman"/>
              </a:rPr>
              <a:t>understand if fear </a:t>
            </a:r>
            <a:r>
              <a:rPr lang="en" sz="1400" dirty="0" smtClean="0">
                <a:latin typeface="Times New Roman"/>
                <a:ea typeface="Times New Roman"/>
                <a:cs typeface="Times New Roman"/>
                <a:sym typeface="Times New Roman"/>
              </a:rPr>
              <a:t>causes humans internal </a:t>
            </a:r>
            <a:r>
              <a:rPr lang="en" sz="1400" dirty="0">
                <a:latin typeface="Times New Roman"/>
                <a:ea typeface="Times New Roman"/>
                <a:cs typeface="Times New Roman"/>
                <a:sym typeface="Times New Roman"/>
              </a:rPr>
              <a:t>time clock to speed up. This study </a:t>
            </a:r>
            <a:r>
              <a:rPr lang="en" sz="1400" dirty="0" smtClean="0">
                <a:latin typeface="Times New Roman"/>
                <a:ea typeface="Times New Roman"/>
                <a:cs typeface="Times New Roman"/>
                <a:sym typeface="Times New Roman"/>
              </a:rPr>
              <a:t>will test </a:t>
            </a:r>
            <a:r>
              <a:rPr lang="en" sz="1400" dirty="0">
                <a:latin typeface="Times New Roman"/>
                <a:ea typeface="Times New Roman"/>
                <a:cs typeface="Times New Roman"/>
                <a:sym typeface="Times New Roman"/>
              </a:rPr>
              <a:t>time recognition in a division assignment highlighting a wide scope of duration from .2 to .8 seconds. The stimuli used </a:t>
            </a:r>
            <a:r>
              <a:rPr lang="en" sz="1400" dirty="0" smtClean="0">
                <a:latin typeface="Times New Roman"/>
                <a:ea typeface="Times New Roman"/>
                <a:cs typeface="Times New Roman"/>
                <a:sym typeface="Times New Roman"/>
              </a:rPr>
              <a:t>will be a </a:t>
            </a:r>
            <a:r>
              <a:rPr lang="en" sz="1400" dirty="0">
                <a:latin typeface="Times New Roman"/>
                <a:ea typeface="Times New Roman"/>
                <a:cs typeface="Times New Roman"/>
                <a:sym typeface="Times New Roman"/>
              </a:rPr>
              <a:t>highly arousing electric shock.  Furthermore, emotional reactions </a:t>
            </a:r>
            <a:r>
              <a:rPr lang="en" sz="1400" dirty="0" smtClean="0">
                <a:latin typeface="Times New Roman"/>
                <a:ea typeface="Times New Roman"/>
                <a:cs typeface="Times New Roman"/>
                <a:sym typeface="Times New Roman"/>
              </a:rPr>
              <a:t>will be evaluated </a:t>
            </a:r>
            <a:r>
              <a:rPr lang="en" sz="1400" dirty="0">
                <a:latin typeface="Times New Roman"/>
                <a:ea typeface="Times New Roman"/>
                <a:cs typeface="Times New Roman"/>
                <a:sym typeface="Times New Roman"/>
              </a:rPr>
              <a:t>through self-report survey reactions and skin conductance </a:t>
            </a:r>
            <a:r>
              <a:rPr lang="en" sz="1400" dirty="0" smtClean="0">
                <a:latin typeface="Times New Roman"/>
                <a:ea typeface="Times New Roman"/>
                <a:cs typeface="Times New Roman"/>
                <a:sym typeface="Times New Roman"/>
              </a:rPr>
              <a:t>reactions. </a:t>
            </a:r>
            <a:endParaRPr sz="1400" dirty="0">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5"/>
          <p:cNvSpPr txBox="1">
            <a:spLocks noGrp="1"/>
          </p:cNvSpPr>
          <p:nvPr>
            <p:ph type="title"/>
          </p:nvPr>
        </p:nvSpPr>
        <p:spPr>
          <a:xfrm>
            <a:off x="1174800" y="830975"/>
            <a:ext cx="7161600" cy="90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Times New Roman"/>
                <a:ea typeface="Times New Roman"/>
                <a:cs typeface="Times New Roman"/>
                <a:sym typeface="Times New Roman"/>
              </a:rPr>
              <a:t>Aim of the Study &amp; Hypothesis </a:t>
            </a:r>
            <a:endParaRPr>
              <a:latin typeface="Times New Roman"/>
              <a:ea typeface="Times New Roman"/>
              <a:cs typeface="Times New Roman"/>
              <a:sym typeface="Times New Roman"/>
            </a:endParaRPr>
          </a:p>
        </p:txBody>
      </p:sp>
      <p:sp>
        <p:nvSpPr>
          <p:cNvPr id="147" name="Google Shape;147;p15"/>
          <p:cNvSpPr txBox="1">
            <a:spLocks noGrp="1"/>
          </p:cNvSpPr>
          <p:nvPr>
            <p:ph type="body" idx="1"/>
          </p:nvPr>
        </p:nvSpPr>
        <p:spPr>
          <a:xfrm>
            <a:off x="1174850" y="1948525"/>
            <a:ext cx="7161600" cy="25302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1400" dirty="0" smtClean="0">
                <a:latin typeface="Times New Roman"/>
                <a:ea typeface="Times New Roman"/>
                <a:cs typeface="Times New Roman"/>
                <a:sym typeface="Times New Roman"/>
              </a:rPr>
              <a:t>-dated</a:t>
            </a:r>
            <a:r>
              <a:rPr lang="en" sz="1400" dirty="0">
                <a:latin typeface="Times New Roman"/>
                <a:ea typeface="Times New Roman"/>
                <a:cs typeface="Times New Roman"/>
                <a:sym typeface="Times New Roman"/>
              </a:rPr>
              <a:t>.</a:t>
            </a:r>
            <a:endParaRPr sz="1400" dirty="0">
              <a:latin typeface="Times New Roman"/>
              <a:ea typeface="Times New Roman"/>
              <a:cs typeface="Times New Roman"/>
              <a:sym typeface="Times New Roman"/>
            </a:endParaRPr>
          </a:p>
          <a:p>
            <a:pPr marL="0" lvl="0" indent="0">
              <a:lnSpc>
                <a:spcPct val="200000"/>
              </a:lnSpc>
              <a:buNone/>
            </a:pPr>
            <a:r>
              <a:rPr lang="en-US" sz="1400" dirty="0">
                <a:latin typeface="Times New Roman"/>
                <a:ea typeface="Times New Roman"/>
                <a:cs typeface="Times New Roman"/>
                <a:sym typeface="Times New Roman"/>
              </a:rPr>
              <a:t>The aim of the study </a:t>
            </a:r>
            <a:r>
              <a:rPr lang="en-US" sz="1400" dirty="0" smtClean="0">
                <a:latin typeface="Times New Roman"/>
                <a:ea typeface="Times New Roman"/>
                <a:cs typeface="Times New Roman"/>
                <a:sym typeface="Times New Roman"/>
              </a:rPr>
              <a:t>will be  </a:t>
            </a:r>
            <a:r>
              <a:rPr lang="en-US" sz="1400" dirty="0">
                <a:latin typeface="Times New Roman"/>
                <a:ea typeface="Times New Roman"/>
                <a:cs typeface="Times New Roman"/>
                <a:sym typeface="Times New Roman"/>
              </a:rPr>
              <a:t>to look at the impact of one specific emotion on time discernment with a more extensive scope of terms, from many milliseconds to a few seconds. </a:t>
            </a:r>
            <a:r>
              <a:rPr lang="en-US" sz="1400" dirty="0" smtClean="0">
                <a:latin typeface="Times New Roman"/>
                <a:ea typeface="Times New Roman"/>
                <a:cs typeface="Times New Roman"/>
                <a:sym typeface="Times New Roman"/>
              </a:rPr>
              <a:t>This study will utilize </a:t>
            </a:r>
            <a:r>
              <a:rPr lang="en-US" sz="1400" dirty="0">
                <a:latin typeface="Times New Roman"/>
                <a:ea typeface="Times New Roman"/>
                <a:cs typeface="Times New Roman"/>
                <a:sym typeface="Times New Roman"/>
              </a:rPr>
              <a:t>highly arousing stimuli to incite frightful state in participants</a:t>
            </a:r>
            <a:r>
              <a:rPr lang="en-US" sz="1400" dirty="0" smtClean="0">
                <a:latin typeface="Times New Roman"/>
                <a:ea typeface="Times New Roman"/>
                <a:cs typeface="Times New Roman"/>
                <a:sym typeface="Times New Roman"/>
              </a:rPr>
              <a:t>. The hypothesis will be fear speeds up the internal clock of humans. </a:t>
            </a:r>
            <a:endParaRPr lang="en-US" sz="1400" dirty="0">
              <a:latin typeface="Times New Roman"/>
              <a:ea typeface="Times New Roman"/>
              <a:cs typeface="Times New Roman"/>
              <a:sym typeface="Times New Roman"/>
            </a:endParaRPr>
          </a:p>
          <a:p>
            <a:pPr marL="0" lvl="0" indent="0">
              <a:lnSpc>
                <a:spcPct val="200000"/>
              </a:lnSpc>
              <a:spcBef>
                <a:spcPts val="1600"/>
              </a:spcBef>
              <a:buNone/>
            </a:pPr>
            <a:r>
              <a:rPr lang="en-US" sz="1400" dirty="0" smtClean="0">
                <a:latin typeface="Times New Roman"/>
                <a:ea typeface="Times New Roman"/>
                <a:cs typeface="Times New Roman"/>
                <a:sym typeface="Times New Roman"/>
              </a:rPr>
              <a:t>-</a:t>
            </a:r>
            <a:endParaRPr sz="1400" dirty="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6"/>
          <p:cNvSpPr txBox="1">
            <a:spLocks noGrp="1"/>
          </p:cNvSpPr>
          <p:nvPr>
            <p:ph type="title"/>
          </p:nvPr>
        </p:nvSpPr>
        <p:spPr>
          <a:xfrm>
            <a:off x="1297500" y="659050"/>
            <a:ext cx="7038900" cy="98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Times New Roman"/>
                <a:ea typeface="Times New Roman"/>
                <a:cs typeface="Times New Roman"/>
                <a:sym typeface="Times New Roman"/>
              </a:rPr>
              <a:t>Scalar Expectancy Theory</a:t>
            </a:r>
            <a:endParaRPr>
              <a:latin typeface="Times New Roman"/>
              <a:ea typeface="Times New Roman"/>
              <a:cs typeface="Times New Roman"/>
              <a:sym typeface="Times New Roman"/>
            </a:endParaRPr>
          </a:p>
        </p:txBody>
      </p:sp>
      <p:sp>
        <p:nvSpPr>
          <p:cNvPr id="153" name="Google Shape;153;p16"/>
          <p:cNvSpPr txBox="1">
            <a:spLocks noGrp="1"/>
          </p:cNvSpPr>
          <p:nvPr>
            <p:ph type="body" idx="1"/>
          </p:nvPr>
        </p:nvSpPr>
        <p:spPr>
          <a:xfrm>
            <a:off x="1297500" y="1962850"/>
            <a:ext cx="7038900" cy="25158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1600"/>
              </a:spcAft>
              <a:buNone/>
            </a:pPr>
            <a:r>
              <a:rPr lang="en" sz="1400">
                <a:latin typeface="Times New Roman"/>
                <a:ea typeface="Times New Roman"/>
                <a:cs typeface="Times New Roman"/>
                <a:sym typeface="Times New Roman"/>
              </a:rPr>
              <a:t>       As per the models which derives from the most prevalent hypothesis of timing, particularly, the scalar expectancy theory (SET), suggests that the internal clock is made up of a pacemaker, switch and accumulator. (Gibbon et. al 1984)</a:t>
            </a:r>
            <a:endParaRPr sz="1400">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7500" y="393750"/>
            <a:ext cx="6604722" cy="701272"/>
          </a:xfrm>
        </p:spPr>
        <p:txBody>
          <a:bodyPr/>
          <a:lstStyle/>
          <a:p>
            <a:pPr algn="ctr"/>
            <a:r>
              <a:rPr lang="en-US" dirty="0" smtClean="0">
                <a:latin typeface="Times New Roman" pitchFamily="18" charset="0"/>
                <a:cs typeface="Times New Roman" pitchFamily="18" charset="0"/>
              </a:rPr>
              <a:t>Apparatus </a:t>
            </a:r>
            <a:endParaRPr lang="en-US" dirty="0">
              <a:latin typeface="Times New Roman" pitchFamily="18" charset="0"/>
              <a:cs typeface="Times New Roman" pitchFamily="18" charset="0"/>
            </a:endParaRPr>
          </a:p>
        </p:txBody>
      </p:sp>
      <p:sp>
        <p:nvSpPr>
          <p:cNvPr id="3" name="Text Placeholder 2"/>
          <p:cNvSpPr>
            <a:spLocks noGrp="1"/>
          </p:cNvSpPr>
          <p:nvPr>
            <p:ph type="body" idx="1"/>
          </p:nvPr>
        </p:nvSpPr>
        <p:spPr/>
        <p:txBody>
          <a:bodyPr/>
          <a:lstStyle/>
          <a:p>
            <a:pPr>
              <a:buFont typeface="Wingdings" pitchFamily="2" charset="2"/>
              <a:buChar char="v"/>
            </a:pPr>
            <a:r>
              <a:rPr lang="en-US" sz="1400" dirty="0" smtClean="0">
                <a:latin typeface="Times New Roman" pitchFamily="18" charset="0"/>
                <a:cs typeface="Times New Roman" pitchFamily="18" charset="0"/>
              </a:rPr>
              <a:t>The apparatus that will be used to carry out the study include the following </a:t>
            </a:r>
          </a:p>
          <a:p>
            <a:pPr>
              <a:buFont typeface="Wingdings" pitchFamily="2" charset="2"/>
              <a:buChar char="v"/>
            </a:pPr>
            <a:r>
              <a:rPr lang="en-US" sz="1400" dirty="0" smtClean="0">
                <a:latin typeface="Times New Roman" pitchFamily="18" charset="0"/>
                <a:cs typeface="Times New Roman" pitchFamily="18" charset="0"/>
              </a:rPr>
              <a:t>15"square </a:t>
            </a:r>
            <a:r>
              <a:rPr lang="en-US" sz="1400" dirty="0">
                <a:latin typeface="Times New Roman" pitchFamily="18" charset="0"/>
                <a:cs typeface="Times New Roman" pitchFamily="18" charset="0"/>
              </a:rPr>
              <a:t>screen </a:t>
            </a:r>
            <a:r>
              <a:rPr lang="en-US" sz="1400" dirty="0" smtClean="0">
                <a:latin typeface="Times New Roman" pitchFamily="18" charset="0"/>
                <a:cs typeface="Times New Roman" pitchFamily="18" charset="0"/>
              </a:rPr>
              <a:t>computer</a:t>
            </a:r>
            <a:endParaRPr lang="en-US" sz="1400" dirty="0">
              <a:latin typeface="Times New Roman" pitchFamily="18" charset="0"/>
              <a:cs typeface="Times New Roman" pitchFamily="18" charset="0"/>
            </a:endParaRPr>
          </a:p>
          <a:p>
            <a:pPr>
              <a:buFont typeface="Wingdings" pitchFamily="2" charset="2"/>
              <a:buChar char="v"/>
            </a:pPr>
            <a:r>
              <a:rPr lang="en-US" sz="1400" dirty="0">
                <a:latin typeface="Times New Roman" pitchFamily="18" charset="0"/>
                <a:cs typeface="Times New Roman" pitchFamily="18" charset="0"/>
              </a:rPr>
              <a:t> E-Prime 2.0 software  (psychology software tools</a:t>
            </a:r>
            <a:r>
              <a:rPr lang="en-US" sz="1400" dirty="0" smtClean="0">
                <a:latin typeface="Times New Roman" pitchFamily="18" charset="0"/>
                <a:cs typeface="Times New Roman" pitchFamily="18" charset="0"/>
              </a:rPr>
              <a:t>)</a:t>
            </a:r>
          </a:p>
          <a:p>
            <a:pPr>
              <a:buFont typeface="Wingdings" pitchFamily="2" charset="2"/>
              <a:buChar char="v"/>
            </a:pPr>
            <a:r>
              <a:rPr lang="en-US" sz="1400" dirty="0">
                <a:latin typeface="Times New Roman" pitchFamily="18" charset="0"/>
                <a:cs typeface="Times New Roman" pitchFamily="18" charset="0"/>
              </a:rPr>
              <a:t>FE116 amplifier (</a:t>
            </a:r>
            <a:r>
              <a:rPr lang="en-US" sz="1400" dirty="0" err="1">
                <a:latin typeface="Times New Roman" pitchFamily="18" charset="0"/>
                <a:cs typeface="Times New Roman" pitchFamily="18" charset="0"/>
              </a:rPr>
              <a:t>ADinstruments</a:t>
            </a:r>
            <a:r>
              <a:rPr lang="en-US" sz="1400" dirty="0">
                <a:latin typeface="Times New Roman" pitchFamily="18" charset="0"/>
                <a:cs typeface="Times New Roman" pitchFamily="18" charset="0"/>
              </a:rPr>
              <a:t> a, Further, </a:t>
            </a:r>
            <a:endParaRPr lang="en-US" sz="1400" dirty="0" smtClean="0">
              <a:latin typeface="Times New Roman" pitchFamily="18" charset="0"/>
              <a:cs typeface="Times New Roman" pitchFamily="18" charset="0"/>
            </a:endParaRPr>
          </a:p>
          <a:p>
            <a:pPr>
              <a:buFont typeface="Wingdings" pitchFamily="2" charset="2"/>
              <a:buChar char="v"/>
            </a:pPr>
            <a:r>
              <a:rPr lang="en-US" sz="1400" dirty="0">
                <a:latin typeface="Times New Roman" pitchFamily="18" charset="0"/>
                <a:cs typeface="Times New Roman" pitchFamily="18" charset="0"/>
              </a:rPr>
              <a:t>I</a:t>
            </a:r>
            <a:r>
              <a:rPr lang="en-US" sz="1400" dirty="0" smtClean="0">
                <a:latin typeface="Times New Roman" pitchFamily="18" charset="0"/>
                <a:cs typeface="Times New Roman" pitchFamily="18" charset="0"/>
              </a:rPr>
              <a:t>nsulated </a:t>
            </a:r>
            <a:r>
              <a:rPr lang="en-US" sz="1400" dirty="0">
                <a:latin typeface="Times New Roman" pitchFamily="18" charset="0"/>
                <a:cs typeface="Times New Roman" pitchFamily="18" charset="0"/>
              </a:rPr>
              <a:t>galvanic skin response amplifier with a low voltage of 75hz AC.  </a:t>
            </a:r>
            <a:r>
              <a:rPr lang="en-US" sz="1400" dirty="0" smtClean="0">
                <a:latin typeface="Times New Roman" pitchFamily="18" charset="0"/>
                <a:cs typeface="Times New Roman" pitchFamily="18" charset="0"/>
              </a:rPr>
              <a:t>T</a:t>
            </a:r>
          </a:p>
          <a:p>
            <a:pPr>
              <a:buFont typeface="Wingdings" pitchFamily="2" charset="2"/>
              <a:buChar char="v"/>
            </a:pPr>
            <a:r>
              <a:rPr lang="en-US" sz="1400" dirty="0" err="1" smtClean="0">
                <a:latin typeface="Times New Roman" pitchFamily="18" charset="0"/>
                <a:cs typeface="Times New Roman" pitchFamily="18" charset="0"/>
              </a:rPr>
              <a:t>Velco</a:t>
            </a:r>
            <a:r>
              <a:rPr lang="en-US" sz="1400" dirty="0" smtClean="0">
                <a:latin typeface="Times New Roman" pitchFamily="18" charset="0"/>
                <a:cs typeface="Times New Roman" pitchFamily="18" charset="0"/>
              </a:rPr>
              <a:t>  straps </a:t>
            </a:r>
          </a:p>
          <a:p>
            <a:pPr>
              <a:buFont typeface="Wingdings" pitchFamily="2" charset="2"/>
              <a:buChar char="v"/>
            </a:pPr>
            <a:endParaRPr lang="en-US" sz="1400" dirty="0">
              <a:latin typeface="Times New Roman" pitchFamily="18" charset="0"/>
              <a:cs typeface="Times New Roman" pitchFamily="18" charset="0"/>
            </a:endParaRPr>
          </a:p>
          <a:p>
            <a:pPr>
              <a:buFont typeface="Wingdings" pitchFamily="2" charset="2"/>
              <a:buChar char="v"/>
            </a:pPr>
            <a:r>
              <a:rPr lang="en-US" sz="1400" dirty="0" err="1">
                <a:latin typeface="Times New Roman" pitchFamily="18" charset="0"/>
                <a:cs typeface="Times New Roman" pitchFamily="18" charset="0"/>
              </a:rPr>
              <a:t>LabChart</a:t>
            </a:r>
            <a:r>
              <a:rPr lang="en-US" sz="1400" dirty="0">
                <a:latin typeface="Times New Roman" pitchFamily="18" charset="0"/>
                <a:cs typeface="Times New Roman" pitchFamily="18" charset="0"/>
              </a:rPr>
              <a:t> software</a:t>
            </a:r>
          </a:p>
        </p:txBody>
      </p:sp>
    </p:spTree>
    <p:extLst>
      <p:ext uri="{BB962C8B-B14F-4D97-AF65-F5344CB8AC3E}">
        <p14:creationId xmlns:p14="http://schemas.microsoft.com/office/powerpoint/2010/main" val="1157378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7"/>
          <p:cNvSpPr txBox="1">
            <a:spLocks noGrp="1"/>
          </p:cNvSpPr>
          <p:nvPr>
            <p:ph type="title"/>
          </p:nvPr>
        </p:nvSpPr>
        <p:spPr>
          <a:xfrm>
            <a:off x="1154225"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Times New Roman"/>
                <a:ea typeface="Times New Roman"/>
                <a:cs typeface="Times New Roman"/>
                <a:sym typeface="Times New Roman"/>
              </a:rPr>
              <a:t>Method</a:t>
            </a:r>
            <a:endParaRPr>
              <a:latin typeface="Times New Roman"/>
              <a:ea typeface="Times New Roman"/>
              <a:cs typeface="Times New Roman"/>
              <a:sym typeface="Times New Roman"/>
            </a:endParaRPr>
          </a:p>
        </p:txBody>
      </p:sp>
      <p:sp>
        <p:nvSpPr>
          <p:cNvPr id="159" name="Google Shape;159;p17"/>
          <p:cNvSpPr txBox="1">
            <a:spLocks noGrp="1"/>
          </p:cNvSpPr>
          <p:nvPr>
            <p:ph type="body" idx="1"/>
          </p:nvPr>
        </p:nvSpPr>
        <p:spPr>
          <a:xfrm>
            <a:off x="359700" y="1168800"/>
            <a:ext cx="8424600" cy="36021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1600"/>
              </a:spcAft>
              <a:buNone/>
            </a:pPr>
            <a:r>
              <a:rPr lang="en" dirty="0"/>
              <a:t>                  </a:t>
            </a:r>
            <a:r>
              <a:rPr lang="en" sz="1400" dirty="0">
                <a:latin typeface="Times New Roman"/>
                <a:ea typeface="Times New Roman"/>
                <a:cs typeface="Times New Roman"/>
                <a:sym typeface="Times New Roman"/>
              </a:rPr>
              <a:t>  In this study, the participants </a:t>
            </a:r>
            <a:r>
              <a:rPr lang="en" sz="1400" dirty="0" smtClean="0">
                <a:latin typeface="Times New Roman"/>
                <a:ea typeface="Times New Roman"/>
                <a:cs typeface="Times New Roman"/>
                <a:sym typeface="Times New Roman"/>
              </a:rPr>
              <a:t>will be put </a:t>
            </a:r>
            <a:r>
              <a:rPr lang="en" sz="1400" dirty="0">
                <a:latin typeface="Times New Roman"/>
                <a:ea typeface="Times New Roman"/>
                <a:cs typeface="Times New Roman"/>
                <a:sym typeface="Times New Roman"/>
              </a:rPr>
              <a:t>into different groups and </a:t>
            </a:r>
            <a:r>
              <a:rPr lang="en" sz="1400" dirty="0" smtClean="0">
                <a:latin typeface="Times New Roman"/>
                <a:ea typeface="Times New Roman"/>
                <a:cs typeface="Times New Roman"/>
                <a:sym typeface="Times New Roman"/>
              </a:rPr>
              <a:t>have different </a:t>
            </a:r>
            <a:r>
              <a:rPr lang="en" sz="1400" dirty="0">
                <a:latin typeface="Times New Roman"/>
                <a:ea typeface="Times New Roman"/>
                <a:cs typeface="Times New Roman"/>
                <a:sym typeface="Times New Roman"/>
              </a:rPr>
              <a:t>phases.. There </a:t>
            </a:r>
            <a:r>
              <a:rPr lang="en" sz="1400" dirty="0" smtClean="0">
                <a:latin typeface="Times New Roman"/>
                <a:ea typeface="Times New Roman"/>
                <a:cs typeface="Times New Roman"/>
                <a:sym typeface="Times New Roman"/>
              </a:rPr>
              <a:t>letters will be abbreviated  </a:t>
            </a:r>
            <a:r>
              <a:rPr lang="en" sz="1400" dirty="0">
                <a:latin typeface="Times New Roman"/>
                <a:ea typeface="Times New Roman"/>
                <a:cs typeface="Times New Roman"/>
                <a:sym typeface="Times New Roman"/>
              </a:rPr>
              <a:t>for short and long (S &amp; L buttons), and </a:t>
            </a:r>
            <a:r>
              <a:rPr lang="en" sz="1400" dirty="0" smtClean="0">
                <a:latin typeface="Times New Roman"/>
                <a:ea typeface="Times New Roman"/>
                <a:cs typeface="Times New Roman"/>
                <a:sym typeface="Times New Roman"/>
              </a:rPr>
              <a:t>they  will </a:t>
            </a:r>
            <a:r>
              <a:rPr lang="en" sz="1400" dirty="0">
                <a:latin typeface="Times New Roman"/>
                <a:ea typeface="Times New Roman"/>
                <a:cs typeface="Times New Roman"/>
                <a:sym typeface="Times New Roman"/>
              </a:rPr>
              <a:t>also </a:t>
            </a:r>
            <a:r>
              <a:rPr lang="en" sz="1400" dirty="0" smtClean="0">
                <a:latin typeface="Times New Roman"/>
                <a:ea typeface="Times New Roman"/>
                <a:cs typeface="Times New Roman"/>
                <a:sym typeface="Times New Roman"/>
              </a:rPr>
              <a:t>have </a:t>
            </a:r>
            <a:r>
              <a:rPr lang="en" sz="1400" dirty="0">
                <a:latin typeface="Times New Roman"/>
                <a:ea typeface="Times New Roman"/>
                <a:cs typeface="Times New Roman"/>
                <a:sym typeface="Times New Roman"/>
              </a:rPr>
              <a:t>representations which </a:t>
            </a:r>
            <a:r>
              <a:rPr lang="en" sz="1400" dirty="0" smtClean="0">
                <a:latin typeface="Times New Roman"/>
                <a:ea typeface="Times New Roman"/>
                <a:cs typeface="Times New Roman"/>
                <a:sym typeface="Times New Roman"/>
              </a:rPr>
              <a:t>have colors </a:t>
            </a:r>
            <a:r>
              <a:rPr lang="en" sz="1400" dirty="0">
                <a:latin typeface="Times New Roman"/>
                <a:ea typeface="Times New Roman"/>
                <a:cs typeface="Times New Roman"/>
                <a:sym typeface="Times New Roman"/>
              </a:rPr>
              <a:t>for different phases. </a:t>
            </a:r>
            <a:r>
              <a:rPr lang="en" sz="1400" dirty="0" smtClean="0">
                <a:latin typeface="Times New Roman"/>
                <a:ea typeface="Times New Roman"/>
                <a:cs typeface="Times New Roman"/>
                <a:sym typeface="Times New Roman"/>
              </a:rPr>
              <a:t>Theparticipanst will  undergo </a:t>
            </a:r>
            <a:r>
              <a:rPr lang="en" sz="1400" dirty="0">
                <a:latin typeface="Times New Roman"/>
                <a:ea typeface="Times New Roman"/>
                <a:cs typeface="Times New Roman"/>
                <a:sym typeface="Times New Roman"/>
              </a:rPr>
              <a:t>a training phase. In the training phase, </a:t>
            </a:r>
            <a:r>
              <a:rPr lang="en" sz="1400" dirty="0" smtClean="0">
                <a:latin typeface="Times New Roman"/>
                <a:ea typeface="Times New Roman"/>
                <a:cs typeface="Times New Roman"/>
                <a:sym typeface="Times New Roman"/>
              </a:rPr>
              <a:t>the participants will first be acquainted </a:t>
            </a:r>
            <a:r>
              <a:rPr lang="en" sz="1400" dirty="0">
                <a:latin typeface="Times New Roman"/>
                <a:ea typeface="Times New Roman"/>
                <a:cs typeface="Times New Roman"/>
                <a:sym typeface="Times New Roman"/>
              </a:rPr>
              <a:t>with the S and L (Short and Long) durations (time), spoken to by the blue circle. They </a:t>
            </a:r>
            <a:r>
              <a:rPr lang="en" sz="1400" dirty="0" smtClean="0">
                <a:latin typeface="Times New Roman"/>
                <a:ea typeface="Times New Roman"/>
                <a:cs typeface="Times New Roman"/>
                <a:sym typeface="Times New Roman"/>
              </a:rPr>
              <a:t>will have to figure out </a:t>
            </a:r>
            <a:r>
              <a:rPr lang="en" sz="1400" dirty="0">
                <a:latin typeface="Times New Roman"/>
                <a:ea typeface="Times New Roman"/>
                <a:cs typeface="Times New Roman"/>
                <a:sym typeface="Times New Roman"/>
              </a:rPr>
              <a:t>how to react "S" and "L", by pressing the comparing button, in eight preparing preliminaries. There </a:t>
            </a:r>
            <a:r>
              <a:rPr lang="en" sz="1400" dirty="0" smtClean="0">
                <a:latin typeface="Times New Roman"/>
                <a:ea typeface="Times New Roman"/>
                <a:cs typeface="Times New Roman"/>
                <a:sym typeface="Times New Roman"/>
              </a:rPr>
              <a:t>will be four </a:t>
            </a:r>
            <a:r>
              <a:rPr lang="en" sz="1400" dirty="0">
                <a:latin typeface="Times New Roman"/>
                <a:ea typeface="Times New Roman"/>
                <a:cs typeface="Times New Roman"/>
                <a:sym typeface="Times New Roman"/>
              </a:rPr>
              <a:t>preliminaries for each standard duration. These </a:t>
            </a:r>
            <a:r>
              <a:rPr lang="en" sz="1400" dirty="0" smtClean="0">
                <a:latin typeface="Times New Roman"/>
                <a:ea typeface="Times New Roman"/>
                <a:cs typeface="Times New Roman"/>
                <a:sym typeface="Times New Roman"/>
              </a:rPr>
              <a:t>will be  </a:t>
            </a:r>
            <a:r>
              <a:rPr lang="en" sz="1400" dirty="0">
                <a:latin typeface="Times New Roman"/>
                <a:ea typeface="Times New Roman"/>
                <a:cs typeface="Times New Roman"/>
                <a:sym typeface="Times New Roman"/>
              </a:rPr>
              <a:t>exhibited in arbitrary request. The intertrial interval </a:t>
            </a:r>
            <a:r>
              <a:rPr lang="en" sz="1400" dirty="0" smtClean="0">
                <a:latin typeface="Times New Roman"/>
                <a:ea typeface="Times New Roman"/>
                <a:cs typeface="Times New Roman"/>
                <a:sym typeface="Times New Roman"/>
              </a:rPr>
              <a:t>will be  </a:t>
            </a:r>
            <a:r>
              <a:rPr lang="en" sz="1400" dirty="0">
                <a:latin typeface="Times New Roman"/>
                <a:ea typeface="Times New Roman"/>
                <a:cs typeface="Times New Roman"/>
                <a:sym typeface="Times New Roman"/>
              </a:rPr>
              <a:t>randomly picked somewhere in the range of 500 and 1000 ms, and a fixation point as a cross </a:t>
            </a:r>
            <a:r>
              <a:rPr lang="en" sz="1400" dirty="0" smtClean="0">
                <a:latin typeface="Times New Roman"/>
                <a:ea typeface="Times New Roman"/>
                <a:cs typeface="Times New Roman"/>
                <a:sym typeface="Times New Roman"/>
              </a:rPr>
              <a:t>will be shown in </a:t>
            </a:r>
            <a:r>
              <a:rPr lang="en" sz="1400" dirty="0">
                <a:latin typeface="Times New Roman"/>
                <a:ea typeface="Times New Roman"/>
                <a:cs typeface="Times New Roman"/>
                <a:sym typeface="Times New Roman"/>
              </a:rPr>
              <a:t>the focal point of the PC screen toward the start of every preliminary. After these preparation preliminaries, the members </a:t>
            </a:r>
            <a:r>
              <a:rPr lang="en" sz="1400" dirty="0" smtClean="0">
                <a:latin typeface="Times New Roman"/>
                <a:ea typeface="Times New Roman"/>
                <a:cs typeface="Times New Roman"/>
                <a:sym typeface="Times New Roman"/>
              </a:rPr>
              <a:t>will be acquinted with </a:t>
            </a:r>
            <a:r>
              <a:rPr lang="en" sz="1400" dirty="0">
                <a:latin typeface="Times New Roman"/>
                <a:ea typeface="Times New Roman"/>
                <a:cs typeface="Times New Roman"/>
                <a:sym typeface="Times New Roman"/>
              </a:rPr>
              <a:t>two images: a lightning flash and a banished lightning flash. They </a:t>
            </a:r>
            <a:r>
              <a:rPr lang="en" sz="1400" dirty="0" smtClean="0">
                <a:latin typeface="Times New Roman"/>
                <a:ea typeface="Times New Roman"/>
                <a:cs typeface="Times New Roman"/>
                <a:sym typeface="Times New Roman"/>
              </a:rPr>
              <a:t>will be informed that the </a:t>
            </a:r>
            <a:r>
              <a:rPr lang="en" sz="1400" dirty="0">
                <a:latin typeface="Times New Roman"/>
                <a:ea typeface="Times New Roman"/>
                <a:cs typeface="Times New Roman"/>
                <a:sym typeface="Times New Roman"/>
              </a:rPr>
              <a:t>lightning flash image </a:t>
            </a:r>
            <a:r>
              <a:rPr lang="en" sz="1400" dirty="0" smtClean="0">
                <a:latin typeface="Times New Roman"/>
                <a:ea typeface="Times New Roman"/>
                <a:cs typeface="Times New Roman"/>
                <a:sym typeface="Times New Roman"/>
              </a:rPr>
              <a:t>will dependably </a:t>
            </a:r>
            <a:r>
              <a:rPr lang="en" sz="1400" dirty="0">
                <a:latin typeface="Times New Roman"/>
                <a:ea typeface="Times New Roman"/>
                <a:cs typeface="Times New Roman"/>
                <a:sym typeface="Times New Roman"/>
              </a:rPr>
              <a:t>be trailed by a preliminary with a stun during the improvement introduction, though the banned lightning flash </a:t>
            </a:r>
            <a:r>
              <a:rPr lang="en" sz="1400" dirty="0" smtClean="0">
                <a:latin typeface="Times New Roman"/>
                <a:ea typeface="Times New Roman"/>
                <a:cs typeface="Times New Roman"/>
                <a:sym typeface="Times New Roman"/>
              </a:rPr>
              <a:t>will be </a:t>
            </a:r>
            <a:r>
              <a:rPr lang="en" sz="1400" dirty="0">
                <a:latin typeface="Times New Roman"/>
                <a:ea typeface="Times New Roman"/>
                <a:cs typeface="Times New Roman"/>
                <a:sym typeface="Times New Roman"/>
              </a:rPr>
              <a:t>trailed by a preliminary without a shock.</a:t>
            </a:r>
            <a:endParaRPr sz="1400" dirty="0">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Testing phase</a:t>
            </a:r>
            <a:endParaRPr lang="en-US" dirty="0"/>
          </a:p>
        </p:txBody>
      </p:sp>
      <p:sp>
        <p:nvSpPr>
          <p:cNvPr id="3" name="Text Placeholder 2"/>
          <p:cNvSpPr>
            <a:spLocks noGrp="1"/>
          </p:cNvSpPr>
          <p:nvPr>
            <p:ph type="body" idx="1"/>
          </p:nvPr>
        </p:nvSpPr>
        <p:spPr/>
        <p:txBody>
          <a:bodyPr/>
          <a:lstStyle/>
          <a:p>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testing stage procedure  </a:t>
            </a:r>
            <a:r>
              <a:rPr lang="en-US" dirty="0" smtClean="0">
                <a:latin typeface="Times New Roman" pitchFamily="18" charset="0"/>
                <a:cs typeface="Times New Roman" pitchFamily="18" charset="0"/>
              </a:rPr>
              <a:t>will be similar to the </a:t>
            </a:r>
            <a:r>
              <a:rPr lang="en-US" dirty="0" err="1" smtClean="0">
                <a:latin typeface="Times New Roman" pitchFamily="18" charset="0"/>
                <a:cs typeface="Times New Roman" pitchFamily="18" charset="0"/>
              </a:rPr>
              <a:t>the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training procedure only that the two procedures </a:t>
            </a:r>
            <a:r>
              <a:rPr lang="en-US" dirty="0" smtClean="0">
                <a:latin typeface="Times New Roman" pitchFamily="18" charset="0"/>
                <a:cs typeface="Times New Roman" pitchFamily="18" charset="0"/>
              </a:rPr>
              <a:t>differ </a:t>
            </a:r>
            <a:r>
              <a:rPr lang="en-US" dirty="0">
                <a:latin typeface="Times New Roman" pitchFamily="18" charset="0"/>
                <a:cs typeface="Times New Roman" pitchFamily="18" charset="0"/>
              </a:rPr>
              <a:t>in the assessment durations as well as the electric shocks conveyed.  Further, during the testing  phase the subjects </a:t>
            </a:r>
            <a:r>
              <a:rPr lang="en-US" dirty="0" smtClean="0">
                <a:latin typeface="Times New Roman" pitchFamily="18" charset="0"/>
                <a:cs typeface="Times New Roman" pitchFamily="18" charset="0"/>
              </a:rPr>
              <a:t>will have to </a:t>
            </a:r>
            <a:r>
              <a:rPr lang="en-US" dirty="0">
                <a:latin typeface="Times New Roman" pitchFamily="18" charset="0"/>
                <a:cs typeface="Times New Roman" pitchFamily="18" charset="0"/>
              </a:rPr>
              <a:t>select whether the assessment duration was  either similar to S OR L. In the test stage, eight blocks of 21 preliminaries </a:t>
            </a:r>
            <a:r>
              <a:rPr lang="en-US" dirty="0" smtClean="0">
                <a:latin typeface="Times New Roman" pitchFamily="18" charset="0"/>
                <a:cs typeface="Times New Roman" pitchFamily="18" charset="0"/>
              </a:rPr>
              <a:t>will be dispensed </a:t>
            </a:r>
            <a:r>
              <a:rPr lang="en-US" dirty="0">
                <a:latin typeface="Times New Roman" pitchFamily="18" charset="0"/>
                <a:cs typeface="Times New Roman" pitchFamily="18" charset="0"/>
              </a:rPr>
              <a:t>to the subjects : two tests in the stun condition (1) and one in the no-stun condition (2) for every one of the seven correlation terms (8 × 7 × 3 = 168 preliminaries.  Moreover, signs displaying whether the experiment </a:t>
            </a:r>
            <a:r>
              <a:rPr lang="en-US" dirty="0" smtClean="0">
                <a:latin typeface="Times New Roman" pitchFamily="18" charset="0"/>
                <a:cs typeface="Times New Roman" pitchFamily="18" charset="0"/>
              </a:rPr>
              <a:t>will be </a:t>
            </a:r>
            <a:r>
              <a:rPr lang="en-US" dirty="0">
                <a:latin typeface="Times New Roman" pitchFamily="18" charset="0"/>
                <a:cs typeface="Times New Roman" pitchFamily="18" charset="0"/>
              </a:rPr>
              <a:t>with or without an electric </a:t>
            </a:r>
            <a:r>
              <a:rPr lang="en-US" dirty="0" smtClean="0">
                <a:latin typeface="Times New Roman" pitchFamily="18" charset="0"/>
                <a:cs typeface="Times New Roman" pitchFamily="18" charset="0"/>
              </a:rPr>
              <a:t>shock will be  </a:t>
            </a:r>
            <a:r>
              <a:rPr lang="en-US" dirty="0">
                <a:latin typeface="Times New Roman" pitchFamily="18" charset="0"/>
                <a:cs typeface="Times New Roman" pitchFamily="18" charset="0"/>
              </a:rPr>
              <a:t>shown 200 </a:t>
            </a:r>
            <a:r>
              <a:rPr lang="en-US" dirty="0" err="1">
                <a:latin typeface="Times New Roman" pitchFamily="18" charset="0"/>
                <a:cs typeface="Times New Roman" pitchFamily="18" charset="0"/>
              </a:rPr>
              <a:t>ms</a:t>
            </a:r>
            <a:r>
              <a:rPr lang="en-US" dirty="0">
                <a:latin typeface="Times New Roman" pitchFamily="18" charset="0"/>
                <a:cs typeface="Times New Roman" pitchFamily="18" charset="0"/>
              </a:rPr>
              <a:t> before the to-be-planned improvement and stayed on the screen for 1 s. In each </a:t>
            </a:r>
            <a:r>
              <a:rPr lang="en-US" dirty="0" smtClean="0">
                <a:latin typeface="Times New Roman" pitchFamily="18" charset="0"/>
                <a:cs typeface="Times New Roman" pitchFamily="18" charset="0"/>
              </a:rPr>
              <a:t>shock preliminary</a:t>
            </a:r>
            <a:r>
              <a:rPr lang="en-US" dirty="0">
                <a:latin typeface="Times New Roman" pitchFamily="18" charset="0"/>
                <a:cs typeface="Times New Roman" pitchFamily="18" charset="0"/>
              </a:rPr>
              <a:t>, a solitary electric shock </a:t>
            </a:r>
            <a:r>
              <a:rPr lang="en-US" dirty="0" smtClean="0">
                <a:latin typeface="Times New Roman" pitchFamily="18" charset="0"/>
                <a:cs typeface="Times New Roman" pitchFamily="18" charset="0"/>
              </a:rPr>
              <a:t>will be conveyed </a:t>
            </a:r>
            <a:r>
              <a:rPr lang="en-US" dirty="0">
                <a:latin typeface="Times New Roman" pitchFamily="18" charset="0"/>
                <a:cs typeface="Times New Roman" pitchFamily="18" charset="0"/>
              </a:rPr>
              <a:t>during the introduction of the transient improvement, at an arbitrarily picked time between 50 </a:t>
            </a:r>
            <a:r>
              <a:rPr lang="en-US" dirty="0" err="1">
                <a:latin typeface="Times New Roman" pitchFamily="18" charset="0"/>
                <a:cs typeface="Times New Roman" pitchFamily="18" charset="0"/>
              </a:rPr>
              <a:t>ms</a:t>
            </a:r>
            <a:r>
              <a:rPr lang="en-US" dirty="0">
                <a:latin typeface="Times New Roman" pitchFamily="18" charset="0"/>
                <a:cs typeface="Times New Roman" pitchFamily="18" charset="0"/>
              </a:rPr>
              <a:t> after stimulus establishment and 50 </a:t>
            </a:r>
            <a:r>
              <a:rPr lang="en-US" dirty="0" err="1">
                <a:latin typeface="Times New Roman" pitchFamily="18" charset="0"/>
                <a:cs typeface="Times New Roman" pitchFamily="18" charset="0"/>
              </a:rPr>
              <a:t>ms</a:t>
            </a:r>
            <a:r>
              <a:rPr lang="en-US" dirty="0">
                <a:latin typeface="Times New Roman" pitchFamily="18" charset="0"/>
                <a:cs typeface="Times New Roman" pitchFamily="18" charset="0"/>
              </a:rPr>
              <a:t> before stimulus offset. </a:t>
            </a:r>
          </a:p>
        </p:txBody>
      </p:sp>
    </p:spTree>
    <p:extLst>
      <p:ext uri="{BB962C8B-B14F-4D97-AF65-F5344CB8AC3E}">
        <p14:creationId xmlns:p14="http://schemas.microsoft.com/office/powerpoint/2010/main" val="3836835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8"/>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Times New Roman"/>
                <a:ea typeface="Times New Roman"/>
                <a:cs typeface="Times New Roman"/>
                <a:sym typeface="Times New Roman"/>
              </a:rPr>
              <a:t>Discussion &amp; Results</a:t>
            </a:r>
            <a:endParaRPr>
              <a:latin typeface="Times New Roman"/>
              <a:ea typeface="Times New Roman"/>
              <a:cs typeface="Times New Roman"/>
              <a:sym typeface="Times New Roman"/>
            </a:endParaRPr>
          </a:p>
        </p:txBody>
      </p:sp>
      <p:sp>
        <p:nvSpPr>
          <p:cNvPr id="165" name="Google Shape;165;p18"/>
          <p:cNvSpPr txBox="1">
            <a:spLocks noGrp="1"/>
          </p:cNvSpPr>
          <p:nvPr>
            <p:ph type="body" idx="1"/>
          </p:nvPr>
        </p:nvSpPr>
        <p:spPr>
          <a:xfrm>
            <a:off x="315200" y="1111475"/>
            <a:ext cx="8524800" cy="3825600"/>
          </a:xfrm>
          <a:prstGeom prst="rect">
            <a:avLst/>
          </a:prstGeom>
        </p:spPr>
        <p:txBody>
          <a:bodyPr spcFirstLastPara="1" wrap="square" lIns="91425" tIns="91425" rIns="91425" bIns="91425" anchor="t" anchorCtr="0">
            <a:noAutofit/>
          </a:bodyPr>
          <a:lstStyle/>
          <a:p>
            <a:pPr marL="0" lvl="0" indent="0">
              <a:lnSpc>
                <a:spcPct val="150000"/>
              </a:lnSpc>
              <a:spcAft>
                <a:spcPts val="1600"/>
              </a:spcAft>
              <a:buNone/>
            </a:pPr>
            <a:r>
              <a:rPr lang="en" dirty="0"/>
              <a:t>                       T</a:t>
            </a:r>
            <a:r>
              <a:rPr lang="en" dirty="0">
                <a:latin typeface="Times New Roman"/>
                <a:ea typeface="Times New Roman"/>
                <a:cs typeface="Times New Roman"/>
                <a:sym typeface="Times New Roman"/>
              </a:rPr>
              <a:t>his study </a:t>
            </a:r>
            <a:r>
              <a:rPr lang="en" dirty="0" smtClean="0">
                <a:latin typeface="Times New Roman"/>
                <a:ea typeface="Times New Roman"/>
                <a:cs typeface="Times New Roman"/>
                <a:sym typeface="Times New Roman"/>
              </a:rPr>
              <a:t>will focus on demonstrating that </a:t>
            </a:r>
            <a:r>
              <a:rPr lang="en" dirty="0">
                <a:latin typeface="Times New Roman"/>
                <a:ea typeface="Times New Roman"/>
                <a:cs typeface="Times New Roman"/>
                <a:sym typeface="Times New Roman"/>
              </a:rPr>
              <a:t>the administration of electric shock during a stimulus duration does not bother fleeting affectability, as demonstrated by the consistent value of WR and the test condition. Additionally, fear initiated by the impression of danger does not debilitate essential time separation capacities. </a:t>
            </a:r>
            <a:r>
              <a:rPr lang="en-US" dirty="0">
                <a:latin typeface="Times New Roman"/>
                <a:ea typeface="Times New Roman"/>
                <a:cs typeface="Times New Roman"/>
                <a:sym typeface="Times New Roman"/>
              </a:rPr>
              <a:t>this study anticipates applying an analysis of variance (ANOVA) to determine the mean valance ratings as well as mean arousal of the emotion experienced with or without an electric shock in this study.   </a:t>
            </a:r>
            <a:r>
              <a:rPr lang="en-US" dirty="0" smtClean="0">
                <a:latin typeface="Times New Roman"/>
                <a:ea typeface="Times New Roman"/>
                <a:cs typeface="Times New Roman"/>
                <a:sym typeface="Times New Roman"/>
              </a:rPr>
              <a:t>This </a:t>
            </a:r>
            <a:r>
              <a:rPr lang="en-US" dirty="0">
                <a:latin typeface="Times New Roman"/>
                <a:ea typeface="Times New Roman"/>
                <a:cs typeface="Times New Roman"/>
                <a:sym typeface="Times New Roman"/>
              </a:rPr>
              <a:t>study anticipates getting results that establish that a felt emotion has a higher arousal level and reduced pleasant in trails that electric shock will be applied. </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latin typeface="Times New Roman"/>
                <a:ea typeface="Times New Roman"/>
                <a:cs typeface="Times New Roman"/>
                <a:sym typeface="Times New Roman"/>
              </a:rPr>
              <a:t>References</a:t>
            </a:r>
            <a:endParaRPr dirty="0">
              <a:latin typeface="Times New Roman"/>
              <a:ea typeface="Times New Roman"/>
              <a:cs typeface="Times New Roman"/>
              <a:sym typeface="Times New Roman"/>
            </a:endParaRPr>
          </a:p>
        </p:txBody>
      </p:sp>
      <p:sp>
        <p:nvSpPr>
          <p:cNvPr id="171" name="Google Shape;171;p19"/>
          <p:cNvSpPr txBox="1">
            <a:spLocks noGrp="1"/>
          </p:cNvSpPr>
          <p:nvPr>
            <p:ph type="body" idx="1"/>
          </p:nvPr>
        </p:nvSpPr>
        <p:spPr>
          <a:xfrm>
            <a:off x="1060225" y="1567550"/>
            <a:ext cx="7478700" cy="291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a:latin typeface="Times New Roman"/>
                <a:ea typeface="Times New Roman"/>
                <a:cs typeface="Times New Roman"/>
                <a:sym typeface="Times New Roman"/>
              </a:rPr>
              <a:t>Fayolle, S., Gil, S., &amp; Droit-Volet, S. (2015). Fear and time: Fear speeds up the internal clock. </a:t>
            </a:r>
            <a:endParaRPr sz="1400" dirty="0">
              <a:latin typeface="Times New Roman"/>
              <a:ea typeface="Times New Roman"/>
              <a:cs typeface="Times New Roman"/>
              <a:sym typeface="Times New Roman"/>
            </a:endParaRPr>
          </a:p>
          <a:p>
            <a:pPr marL="0" lvl="0" indent="0" algn="l" rtl="0">
              <a:spcBef>
                <a:spcPts val="1600"/>
              </a:spcBef>
              <a:spcAft>
                <a:spcPts val="0"/>
              </a:spcAft>
              <a:buNone/>
            </a:pPr>
            <a:r>
              <a:rPr lang="en" sz="1400" dirty="0">
                <a:latin typeface="Times New Roman"/>
                <a:ea typeface="Times New Roman"/>
                <a:cs typeface="Times New Roman"/>
                <a:sym typeface="Times New Roman"/>
              </a:rPr>
              <a:t>                Behavioural Processes, 120, 135-140.</a:t>
            </a:r>
            <a:endParaRPr sz="1400" dirty="0">
              <a:latin typeface="Times New Roman"/>
              <a:ea typeface="Times New Roman"/>
              <a:cs typeface="Times New Roman"/>
              <a:sym typeface="Times New Roman"/>
            </a:endParaRPr>
          </a:p>
          <a:p>
            <a:pPr marL="0" lvl="0" indent="0" algn="l" rtl="0">
              <a:spcBef>
                <a:spcPts val="1600"/>
              </a:spcBef>
              <a:spcAft>
                <a:spcPts val="0"/>
              </a:spcAft>
              <a:buNone/>
            </a:pPr>
            <a:r>
              <a:rPr lang="en" sz="1400" dirty="0">
                <a:latin typeface="Times New Roman"/>
                <a:ea typeface="Times New Roman"/>
                <a:cs typeface="Times New Roman"/>
                <a:sym typeface="Times New Roman"/>
              </a:rPr>
              <a:t>Gibbon, J., 1977. Scalar expectancy theory and Weber’s law in animal timing.</a:t>
            </a:r>
            <a:endParaRPr sz="1400" dirty="0">
              <a:latin typeface="Times New Roman"/>
              <a:ea typeface="Times New Roman"/>
              <a:cs typeface="Times New Roman"/>
              <a:sym typeface="Times New Roman"/>
            </a:endParaRPr>
          </a:p>
          <a:p>
            <a:pPr marL="0" lvl="0" indent="0" algn="l" rtl="0">
              <a:spcBef>
                <a:spcPts val="1600"/>
              </a:spcBef>
              <a:spcAft>
                <a:spcPts val="0"/>
              </a:spcAft>
              <a:buNone/>
            </a:pPr>
            <a:r>
              <a:rPr lang="en" sz="1400" dirty="0">
                <a:latin typeface="Times New Roman"/>
                <a:ea typeface="Times New Roman"/>
                <a:cs typeface="Times New Roman"/>
                <a:sym typeface="Times New Roman"/>
              </a:rPr>
              <a:t>                 Psychol. Rev. 84 (3), 279–325.</a:t>
            </a:r>
            <a:endParaRPr sz="1400" dirty="0">
              <a:latin typeface="Times New Roman"/>
              <a:ea typeface="Times New Roman"/>
              <a:cs typeface="Times New Roman"/>
              <a:sym typeface="Times New Roman"/>
            </a:endParaRPr>
          </a:p>
          <a:p>
            <a:pPr marL="0" lvl="0" indent="0" algn="l" rtl="0">
              <a:spcBef>
                <a:spcPts val="1600"/>
              </a:spcBef>
              <a:spcAft>
                <a:spcPts val="0"/>
              </a:spcAft>
              <a:buNone/>
            </a:pPr>
            <a:r>
              <a:rPr lang="en" sz="1400" dirty="0">
                <a:latin typeface="Times New Roman"/>
                <a:ea typeface="Times New Roman"/>
                <a:cs typeface="Times New Roman"/>
                <a:sym typeface="Times New Roman"/>
              </a:rPr>
              <a:t>Gibbon, J., Church, R.M., Meck, W.H., 1984. Scalar timing in memory. Ann. N. Y.</a:t>
            </a:r>
            <a:endParaRPr sz="1400" dirty="0">
              <a:latin typeface="Times New Roman"/>
              <a:ea typeface="Times New Roman"/>
              <a:cs typeface="Times New Roman"/>
              <a:sym typeface="Times New Roman"/>
            </a:endParaRPr>
          </a:p>
          <a:p>
            <a:pPr marL="0" lvl="0" indent="0" algn="l" rtl="0">
              <a:spcBef>
                <a:spcPts val="1600"/>
              </a:spcBef>
              <a:spcAft>
                <a:spcPts val="1600"/>
              </a:spcAft>
              <a:buNone/>
            </a:pPr>
            <a:r>
              <a:rPr lang="en" sz="1400" dirty="0">
                <a:latin typeface="Times New Roman"/>
                <a:ea typeface="Times New Roman"/>
                <a:cs typeface="Times New Roman"/>
                <a:sym typeface="Times New Roman"/>
              </a:rPr>
              <a:t>                  Acad. Sci. 423 (1), 52–77.</a:t>
            </a:r>
            <a:endParaRPr sz="1400" dirty="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629</TotalTime>
  <Words>973</Words>
  <Application>Microsoft Office PowerPoint</Application>
  <PresentationFormat>On-screen Show (16:9)</PresentationFormat>
  <Paragraphs>33</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Times New Roman</vt:lpstr>
      <vt:lpstr>Lato</vt:lpstr>
      <vt:lpstr>Wingdings</vt:lpstr>
      <vt:lpstr>Montserrat</vt:lpstr>
      <vt:lpstr>Focus</vt:lpstr>
      <vt:lpstr>Does fear speed up time?</vt:lpstr>
      <vt:lpstr>“Fear and time: Fear speeds up the internal clock” By: Sophie Fayolle, Sandrine Gil, Sylvie Droit-Volet</vt:lpstr>
      <vt:lpstr>Aim of the Study &amp; Hypothesis </vt:lpstr>
      <vt:lpstr>Scalar Expectancy Theory</vt:lpstr>
      <vt:lpstr>Apparatus </vt:lpstr>
      <vt:lpstr>Method</vt:lpstr>
      <vt:lpstr>Testing phase</vt:lpstr>
      <vt:lpstr>Discussion &amp; Results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fear speed up time?</dc:title>
  <dc:creator>user</dc:creator>
  <cp:lastModifiedBy>user</cp:lastModifiedBy>
  <cp:revision>7</cp:revision>
  <dcterms:modified xsi:type="dcterms:W3CDTF">2019-06-20T04:31:34Z</dcterms:modified>
</cp:coreProperties>
</file>